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/>
      <a:tcStyle>
        <a:tcBdr/>
        <a:fill>
          <a:solidFill>
            <a:srgbClr val="F1E8E8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97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封面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pt源文件-01.jpg" descr="ppt源文件-01.jpg"/>
          <p:cNvPicPr>
            <a:picLocks noChangeAspect="1"/>
          </p:cNvPicPr>
          <p:nvPr/>
        </p:nvPicPr>
        <p:blipFill>
          <a:blip r:embed="rId2">
            <a:extLst/>
          </a:blip>
          <a:srcRect l="26" r="26"/>
          <a:stretch>
            <a:fillRect/>
          </a:stretch>
        </p:blipFill>
        <p:spPr>
          <a:xfrm>
            <a:off x="-28111" y="-625"/>
            <a:ext cx="12248311" cy="688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6521" y="332656"/>
            <a:ext cx="1080120" cy="24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26401" y="10358435"/>
            <a:ext cx="324054" cy="329920"/>
          </a:xfrm>
          <a:prstGeom prst="rect">
            <a:avLst/>
          </a:prstGeom>
        </p:spPr>
        <p:txBody>
          <a:bodyPr lIns="28575" tIns="28575" rIns="28575" bIns="28575" anchor="t"/>
          <a:lstStyle>
            <a:lvl1pPr algn="ctr" defTabSz="825499">
              <a:defRPr sz="1800">
                <a:solidFill>
                  <a:schemeClr val="accent3">
                    <a:lumOff val="44000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pt源文件-01.jpg" descr="ppt源文件-01.jpg"/>
          <p:cNvPicPr>
            <a:picLocks noChangeAspect="1"/>
          </p:cNvPicPr>
          <p:nvPr/>
        </p:nvPicPr>
        <p:blipFill>
          <a:blip r:embed="rId2">
            <a:extLst/>
          </a:blip>
          <a:srcRect l="26" r="26"/>
          <a:stretch>
            <a:fillRect/>
          </a:stretch>
        </p:blipFill>
        <p:spPr>
          <a:xfrm>
            <a:off x="-28111" y="-625"/>
            <a:ext cx="12248311" cy="688967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pt源文件-02.jpg" descr="ppt源文件-02.jpg"/>
          <p:cNvPicPr>
            <a:picLocks noChangeAspect="1"/>
          </p:cNvPicPr>
          <p:nvPr/>
        </p:nvPicPr>
        <p:blipFill>
          <a:blip r:embed="rId2">
            <a:extLst/>
          </a:blip>
          <a:srcRect t="20" b="19"/>
          <a:stretch>
            <a:fillRect/>
          </a:stretch>
        </p:blipFill>
        <p:spPr>
          <a:xfrm>
            <a:off x="0" y="3481"/>
            <a:ext cx="12192093" cy="685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32505" y="378363"/>
            <a:ext cx="1080120" cy="24232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pt源文件-02.jpg" descr="ppt源文件-02.jpg"/>
          <p:cNvPicPr>
            <a:picLocks noChangeAspect="1"/>
          </p:cNvPicPr>
          <p:nvPr/>
        </p:nvPicPr>
        <p:blipFill>
          <a:blip r:embed="rId2">
            <a:extLst/>
          </a:blip>
          <a:srcRect t="20" b="19"/>
          <a:stretch>
            <a:fillRect/>
          </a:stretch>
        </p:blipFill>
        <p:spPr>
          <a:xfrm>
            <a:off x="-92" y="0"/>
            <a:ext cx="12192093" cy="685805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yingyu"/>
          <p:cNvSpPr txBox="1"/>
          <p:nvPr/>
        </p:nvSpPr>
        <p:spPr>
          <a:xfrm>
            <a:off x="1700847" y="1821113"/>
            <a:ext cx="3669031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287" tIns="14287" rIns="14287" bIns="14287" anchor="ctr">
            <a:spAutoFit/>
          </a:bodyPr>
          <a:lstStyle>
            <a:lvl1pPr>
              <a:lnSpc>
                <a:spcPct val="120000"/>
              </a:lnSpc>
              <a:spcBef>
                <a:spcPts val="5700"/>
              </a:spcBef>
              <a:defRPr sz="1400" cap="all" spc="500">
                <a:solidFill>
                  <a:schemeClr val="accent3">
                    <a:lumOff val="44000"/>
                  </a:schemeClr>
                </a:solidFill>
                <a:latin typeface="Microsoft YaHei Regular"/>
                <a:ea typeface="Microsoft YaHei Regular"/>
                <a:cs typeface="Microsoft YaHei Regular"/>
                <a:sym typeface="Microsoft YaHei Regular"/>
              </a:defRPr>
            </a:lvl1pPr>
          </a:lstStyle>
          <a:p>
            <a:r>
              <a:t>INTRODUCTION </a:t>
            </a:r>
          </a:p>
        </p:txBody>
      </p:sp>
      <p:sp>
        <p:nvSpPr>
          <p:cNvPr id="53" name="目       录"/>
          <p:cNvSpPr txBox="1"/>
          <p:nvPr/>
        </p:nvSpPr>
        <p:spPr>
          <a:xfrm>
            <a:off x="1693595" y="1185740"/>
            <a:ext cx="2386182" cy="61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287" tIns="14287" rIns="14287" bIns="14287" anchor="ctr">
            <a:spAutoFit/>
          </a:bodyPr>
          <a:lstStyle>
            <a:lvl1pPr>
              <a:defRPr sz="3300" b="1">
                <a:solidFill>
                  <a:srgbClr val="00E8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r>
              <a:t>自我介绍</a:t>
            </a:r>
          </a:p>
        </p:txBody>
      </p:sp>
      <p:pic>
        <p:nvPicPr>
          <p:cNvPr id="5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32505" y="378363"/>
            <a:ext cx="1080120" cy="24232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pt源文件-02.jpg" descr="ppt源文件-02.jpg"/>
          <p:cNvPicPr>
            <a:picLocks noChangeAspect="1"/>
          </p:cNvPicPr>
          <p:nvPr/>
        </p:nvPicPr>
        <p:blipFill>
          <a:blip r:embed="rId2">
            <a:extLst/>
          </a:blip>
          <a:srcRect t="20" b="19"/>
          <a:stretch>
            <a:fillRect/>
          </a:stretch>
        </p:blipFill>
        <p:spPr>
          <a:xfrm>
            <a:off x="0" y="-52"/>
            <a:ext cx="12192093" cy="6858053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目       录"/>
          <p:cNvSpPr txBox="1"/>
          <p:nvPr/>
        </p:nvSpPr>
        <p:spPr>
          <a:xfrm>
            <a:off x="1700846" y="1185740"/>
            <a:ext cx="875241" cy="61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287" tIns="14287" rIns="14287" bIns="14287" anchor="ctr">
            <a:spAutoFit/>
          </a:bodyPr>
          <a:lstStyle>
            <a:lvl1pPr>
              <a:defRPr sz="3300" b="1">
                <a:solidFill>
                  <a:srgbClr val="00E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目录</a:t>
            </a:r>
          </a:p>
        </p:txBody>
      </p:sp>
      <p:sp>
        <p:nvSpPr>
          <p:cNvPr id="64" name="CONTENTS"/>
          <p:cNvSpPr txBox="1"/>
          <p:nvPr/>
        </p:nvSpPr>
        <p:spPr>
          <a:xfrm>
            <a:off x="1700846" y="1821113"/>
            <a:ext cx="2742250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287" tIns="14287" rIns="14287" bIns="14287" anchor="ctr">
            <a:spAutoFit/>
          </a:bodyPr>
          <a:lstStyle>
            <a:lvl1pPr>
              <a:lnSpc>
                <a:spcPct val="120000"/>
              </a:lnSpc>
              <a:spcBef>
                <a:spcPts val="5700"/>
              </a:spcBef>
              <a:defRPr sz="1400" cap="all" spc="500">
                <a:solidFill>
                  <a:schemeClr val="accent3">
                    <a:lumOff val="44000"/>
                  </a:schemeClr>
                </a:solidFill>
                <a:latin typeface="Microsoft YaHei Regular"/>
                <a:ea typeface="Microsoft YaHei Regular"/>
                <a:cs typeface="Microsoft YaHei Regular"/>
                <a:sym typeface="Microsoft YaHei Regular"/>
              </a:defRPr>
            </a:lvl1pPr>
          </a:lstStyle>
          <a:p>
            <a:r>
              <a:t>CONTENTS </a:t>
            </a:r>
          </a:p>
        </p:txBody>
      </p:sp>
      <p:pic>
        <p:nvPicPr>
          <p:cNvPr id="65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32505" y="378363"/>
            <a:ext cx="1080120" cy="24232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pt源文件-03.jpg" descr="ppt源文件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969" y="-16806"/>
            <a:ext cx="12245886" cy="689110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26401" y="10358435"/>
            <a:ext cx="324054" cy="329920"/>
          </a:xfrm>
          <a:prstGeom prst="rect">
            <a:avLst/>
          </a:prstGeom>
        </p:spPr>
        <p:txBody>
          <a:bodyPr lIns="28575" tIns="28575" rIns="28575" bIns="28575" anchor="t"/>
          <a:lstStyle>
            <a:lvl1pPr algn="ctr" defTabSz="825499">
              <a:defRPr sz="1800">
                <a:solidFill>
                  <a:schemeClr val="accent3">
                    <a:lumOff val="44000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pt源文件-03.jpg" descr="ppt源文件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969" y="-16806"/>
            <a:ext cx="12245886" cy="68911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/>
        </p:nvSpPr>
        <p:spPr>
          <a:xfrm>
            <a:off x="9457267" y="3"/>
            <a:ext cx="1417053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Tankertanker Design</a:t>
            </a:r>
          </a:p>
        </p:txBody>
      </p:sp>
      <p:pic>
        <p:nvPicPr>
          <p:cNvPr id="3" name="图片 7" descr="图片 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56439" y="282932"/>
            <a:ext cx="2076867" cy="3024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5"/>
          <p:cNvSpPr/>
          <p:nvPr/>
        </p:nvSpPr>
        <p:spPr>
          <a:xfrm>
            <a:off x="10063819" y="182146"/>
            <a:ext cx="2088233" cy="50405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5" name="图片 6" descr="图片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75311" y="274958"/>
            <a:ext cx="1191916" cy="3184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579013" y="97937"/>
            <a:ext cx="9261403" cy="67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/>
          </p:nvPr>
        </p:nvSpPr>
        <p:spPr>
          <a:xfrm>
            <a:off x="579013" y="1125537"/>
            <a:ext cx="11003388" cy="518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" name="直接连接符 4"/>
          <p:cNvSpPr/>
          <p:nvPr/>
        </p:nvSpPr>
        <p:spPr>
          <a:xfrm>
            <a:off x="335359" y="836712"/>
            <a:ext cx="11521282" cy="1"/>
          </a:xfrm>
          <a:prstGeom prst="line">
            <a:avLst/>
          </a:prstGeom>
          <a:solidFill>
            <a:schemeClr val="accent1"/>
          </a:solidFill>
          <a:ln w="19050"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7716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1488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6060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30632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cloud.tencent.com/developer/article/115528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实时评价体系</a:t>
            </a:r>
          </a:p>
        </p:txBody>
      </p:sp>
      <p:sp>
        <p:nvSpPr>
          <p:cNvPr id="198" name="标题 1"/>
          <p:cNvSpPr txBox="1"/>
          <p:nvPr/>
        </p:nvSpPr>
        <p:spPr>
          <a:xfrm>
            <a:off x="421926" y="1908260"/>
            <a:ext cx="2865763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服务侧耗时统计和客户端统计吻合度对比</a:t>
            </a:r>
          </a:p>
        </p:txBody>
      </p:sp>
      <p:grpSp>
        <p:nvGrpSpPr>
          <p:cNvPr id="206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99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205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200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201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204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202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03" name="5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5</a:t>
                  </a:r>
                </a:p>
              </p:txBody>
            </p:sp>
          </p:grpSp>
        </p:grpSp>
      </p:grpSp>
      <p:grpSp>
        <p:nvGrpSpPr>
          <p:cNvPr id="209" name="图片 12"/>
          <p:cNvGrpSpPr/>
          <p:nvPr/>
        </p:nvGrpSpPr>
        <p:grpSpPr>
          <a:xfrm>
            <a:off x="4581590" y="1206699"/>
            <a:ext cx="6159501" cy="4495801"/>
            <a:chOff x="0" y="0"/>
            <a:chExt cx="6159500" cy="4495800"/>
          </a:xfrm>
        </p:grpSpPr>
        <p:sp>
          <p:nvSpPr>
            <p:cNvPr id="207" name="矩形"/>
            <p:cNvSpPr/>
            <p:nvPr/>
          </p:nvSpPr>
          <p:spPr>
            <a:xfrm>
              <a:off x="0" y="0"/>
              <a:ext cx="6159500" cy="44958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08" name="image17.tif" descr="image17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59500" cy="449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优化策略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用户场景预测</a:t>
            </a:r>
          </a:p>
        </p:txBody>
      </p:sp>
      <p:sp>
        <p:nvSpPr>
          <p:cNvPr id="213" name="标题 1"/>
          <p:cNvSpPr txBox="1"/>
          <p:nvPr/>
        </p:nvSpPr>
        <p:spPr>
          <a:xfrm>
            <a:off x="289034" y="1952435"/>
            <a:ext cx="2865763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场景复杂度高，如何预测分类并逐个优化？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用户场景预测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基础网络相关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时间轴相关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地区相关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用户接入方式相关</a:t>
            </a:r>
          </a:p>
        </p:txBody>
      </p:sp>
      <p:grpSp>
        <p:nvGrpSpPr>
          <p:cNvPr id="221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214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220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215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216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219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217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18" name="6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6</a:t>
                  </a:r>
                </a:p>
              </p:txBody>
            </p:sp>
          </p:grpSp>
        </p:grpSp>
      </p:grpSp>
      <p:pic>
        <p:nvPicPr>
          <p:cNvPr id="22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4722" y="2089273"/>
            <a:ext cx="4149950" cy="280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文本框 49"/>
          <p:cNvSpPr txBox="1"/>
          <p:nvPr/>
        </p:nvSpPr>
        <p:spPr>
          <a:xfrm>
            <a:off x="5318600" y="4974973"/>
            <a:ext cx="437533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典型用户接入类型预测</a:t>
            </a:r>
          </a:p>
        </p:txBody>
      </p:sp>
      <p:grpSp>
        <p:nvGrpSpPr>
          <p:cNvPr id="226" name="图片 50"/>
          <p:cNvGrpSpPr/>
          <p:nvPr/>
        </p:nvGrpSpPr>
        <p:grpSpPr>
          <a:xfrm>
            <a:off x="3719736" y="2089273"/>
            <a:ext cx="4178301" cy="2794001"/>
            <a:chOff x="0" y="0"/>
            <a:chExt cx="4178300" cy="2794000"/>
          </a:xfrm>
        </p:grpSpPr>
        <p:sp>
          <p:nvSpPr>
            <p:cNvPr id="224" name="矩形"/>
            <p:cNvSpPr/>
            <p:nvPr/>
          </p:nvSpPr>
          <p:spPr>
            <a:xfrm>
              <a:off x="0" y="0"/>
              <a:ext cx="4178300" cy="27940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25" name="image19.pdf" descr="image19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78300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7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优化策略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参数自适应调优</a:t>
            </a:r>
          </a:p>
        </p:txBody>
      </p:sp>
      <p:sp>
        <p:nvSpPr>
          <p:cNvPr id="232" name="标题 1"/>
          <p:cNvSpPr txBox="1"/>
          <p:nvPr/>
        </p:nvSpPr>
        <p:spPr>
          <a:xfrm>
            <a:off x="289034" y="1952435"/>
            <a:ext cx="2865763" cy="219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场景复杂，人工调优耗时耗力且不可持续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参数自适应调整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典型黑盒优化</a:t>
            </a:r>
          </a:p>
        </p:txBody>
      </p:sp>
      <p:grpSp>
        <p:nvGrpSpPr>
          <p:cNvPr id="240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233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239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234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235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238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236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37" name="7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7</a:t>
                  </a:r>
                </a:p>
              </p:txBody>
            </p:sp>
          </p:grpSp>
        </p:grpSp>
      </p:grpSp>
      <p:grpSp>
        <p:nvGrpSpPr>
          <p:cNvPr id="243" name="图片 31"/>
          <p:cNvGrpSpPr/>
          <p:nvPr/>
        </p:nvGrpSpPr>
        <p:grpSpPr>
          <a:xfrm>
            <a:off x="3722268" y="2060848"/>
            <a:ext cx="8178801" cy="2159001"/>
            <a:chOff x="0" y="0"/>
            <a:chExt cx="8178800" cy="2159000"/>
          </a:xfrm>
        </p:grpSpPr>
        <p:sp>
          <p:nvSpPr>
            <p:cNvPr id="241" name="矩形"/>
            <p:cNvSpPr/>
            <p:nvPr/>
          </p:nvSpPr>
          <p:spPr>
            <a:xfrm>
              <a:off x="0" y="0"/>
              <a:ext cx="8178800" cy="21590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42" name="image20.tif" descr="image20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1788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优化策略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自研拥塞算法</a:t>
            </a:r>
          </a:p>
        </p:txBody>
      </p:sp>
      <p:sp>
        <p:nvSpPr>
          <p:cNvPr id="249" name="标题 1"/>
          <p:cNvSpPr txBox="1"/>
          <p:nvPr/>
        </p:nvSpPr>
        <p:spPr>
          <a:xfrm>
            <a:off x="362597" y="1900363"/>
            <a:ext cx="2762979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开源算法难以形成商业优势，且缺乏对需求理解，调整困难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设计理念：性能和成本寻求平衡并易于调整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其他优化策略</a:t>
            </a:r>
          </a:p>
        </p:txBody>
      </p:sp>
      <p:grpSp>
        <p:nvGrpSpPr>
          <p:cNvPr id="257" name="组合 26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250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grpSp>
          <p:nvGrpSpPr>
            <p:cNvPr id="256" name="组合 28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251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252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grpSp>
            <p:nvGrpSpPr>
              <p:cNvPr id="255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253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54" name="8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lvl1pPr>
                </a:lstStyle>
                <a:p>
                  <a:r>
                    <a:t>8</a:t>
                  </a:r>
                </a:p>
              </p:txBody>
            </p:sp>
          </p:grpSp>
        </p:grpSp>
      </p:grpSp>
      <p:sp>
        <p:nvSpPr>
          <p:cNvPr id="258" name="文本框 62"/>
          <p:cNvSpPr txBox="1"/>
          <p:nvPr/>
        </p:nvSpPr>
        <p:spPr>
          <a:xfrm>
            <a:off x="3808274" y="4939453"/>
            <a:ext cx="4664122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使用带宽和丢包率作为反馈因子，收敛于极限点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持续搜索，直到带宽多周期稳定或丢包率超出阈值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根据时延抖动情况控制链路数据量</a:t>
            </a:r>
          </a:p>
        </p:txBody>
      </p:sp>
      <p:pic>
        <p:nvPicPr>
          <p:cNvPr id="259" name="图片 63" descr="图片 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1184" y="6000575"/>
            <a:ext cx="2073388" cy="47450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文本框 64"/>
          <p:cNvSpPr txBox="1"/>
          <p:nvPr/>
        </p:nvSpPr>
        <p:spPr>
          <a:xfrm>
            <a:off x="8676610" y="4774043"/>
            <a:ext cx="3036014" cy="221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优点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适应性强，效果稳定</a:t>
            </a:r>
          </a:p>
          <a:p>
            <a:pPr>
              <a:lnSpc>
                <a:spcPct val="15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缺点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极限点搜索过程偏依赖经验值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贴合CDN场景，友好性缺乏保障</a:t>
            </a:r>
          </a:p>
        </p:txBody>
      </p:sp>
      <p:grpSp>
        <p:nvGrpSpPr>
          <p:cNvPr id="263" name="图片 95"/>
          <p:cNvGrpSpPr/>
          <p:nvPr/>
        </p:nvGrpSpPr>
        <p:grpSpPr>
          <a:xfrm>
            <a:off x="4657211" y="1373592"/>
            <a:ext cx="4991101" cy="3035301"/>
            <a:chOff x="0" y="0"/>
            <a:chExt cx="4991100" cy="3035300"/>
          </a:xfrm>
        </p:grpSpPr>
        <p:sp>
          <p:nvSpPr>
            <p:cNvPr id="261" name="矩形"/>
            <p:cNvSpPr/>
            <p:nvPr/>
          </p:nvSpPr>
          <p:spPr>
            <a:xfrm>
              <a:off x="0" y="0"/>
              <a:ext cx="4991100" cy="30353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62" name="image22.pdf" descr="image22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991100" cy="303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优化策略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4"/>
          <p:cNvSpPr txBox="1"/>
          <p:nvPr/>
        </p:nvSpPr>
        <p:spPr>
          <a:xfrm>
            <a:off x="983431" y="2924943"/>
            <a:ext cx="979309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3200" b="1">
                <a:solidFill>
                  <a:srgbClr val="00E8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TQUIC传输性能优化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8"/>
          <p:cNvSpPr txBox="1"/>
          <p:nvPr/>
        </p:nvSpPr>
        <p:spPr>
          <a:xfrm>
            <a:off x="2351583" y="2564903"/>
            <a:ext cx="5048609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5400" b="1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陈立</a:t>
            </a:r>
          </a:p>
          <a:p>
            <a:pPr>
              <a:lnSpc>
                <a:spcPct val="150000"/>
              </a:lnSpc>
              <a:defRPr sz="20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br>
              <a:rPr sz="5400" b="1"/>
            </a:br>
            <a:r>
              <a:rPr sz="3200"/>
              <a:t>腾讯云CDN传输协议负责人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 txBox="1">
            <a:spLocks noGrp="1"/>
          </p:cNvSpPr>
          <p:nvPr>
            <p:ph type="title" idx="4294967295"/>
          </p:nvPr>
        </p:nvSpPr>
        <p:spPr>
          <a:xfrm>
            <a:off x="0" y="92075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t>内容大纲</a:t>
            </a:r>
          </a:p>
        </p:txBody>
      </p:sp>
      <p:sp>
        <p:nvSpPr>
          <p:cNvPr id="97" name="矩形 10"/>
          <p:cNvSpPr txBox="1"/>
          <p:nvPr/>
        </p:nvSpPr>
        <p:spPr>
          <a:xfrm>
            <a:off x="3503712" y="2564903"/>
            <a:ext cx="433785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defRPr sz="2400" b="1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Part1：QUIC&amp;腾讯云CDN简介</a:t>
            </a:r>
          </a:p>
        </p:txBody>
      </p:sp>
      <p:sp>
        <p:nvSpPr>
          <p:cNvPr id="98" name="矩形 10"/>
          <p:cNvSpPr txBox="1"/>
          <p:nvPr/>
        </p:nvSpPr>
        <p:spPr>
          <a:xfrm>
            <a:off x="3503712" y="3305700"/>
            <a:ext cx="503213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defRPr sz="2400" b="1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Part2：QUIC在CDN落地存在的问题</a:t>
            </a:r>
          </a:p>
        </p:txBody>
      </p:sp>
      <p:sp>
        <p:nvSpPr>
          <p:cNvPr id="99" name="矩形 10"/>
          <p:cNvSpPr txBox="1"/>
          <p:nvPr/>
        </p:nvSpPr>
        <p:spPr>
          <a:xfrm>
            <a:off x="3503712" y="4099412"/>
            <a:ext cx="443950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defRPr sz="2400" b="1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Part3：优化思路&amp;具体方案介绍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 5"/>
          <p:cNvSpPr txBox="1">
            <a:spLocks noGrp="1"/>
          </p:cNvSpPr>
          <p:nvPr>
            <p:ph type="title" idx="4294967295"/>
          </p:nvPr>
        </p:nvSpPr>
        <p:spPr>
          <a:xfrm>
            <a:off x="7104112" y="183387"/>
            <a:ext cx="3344770" cy="584776"/>
          </a:xfrm>
          <a:prstGeom prst="rect">
            <a:avLst/>
          </a:prstGeom>
        </p:spPr>
        <p:txBody>
          <a:bodyPr/>
          <a:lstStyle>
            <a:lvl1pPr algn="just" defTabSz="717632">
              <a:defRPr sz="2784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背景介绍</a:t>
            </a:r>
          </a:p>
        </p:txBody>
      </p:sp>
      <p:sp>
        <p:nvSpPr>
          <p:cNvPr id="102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QUIC简介</a:t>
            </a:r>
          </a:p>
        </p:txBody>
      </p:sp>
      <p:sp>
        <p:nvSpPr>
          <p:cNvPr id="103" name="标题 1"/>
          <p:cNvSpPr txBox="1"/>
          <p:nvPr/>
        </p:nvSpPr>
        <p:spPr>
          <a:xfrm>
            <a:off x="421926" y="1908261"/>
            <a:ext cx="3021907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基于UDP的可靠传输协议</a:t>
            </a:r>
            <a:endParaRPr>
              <a:solidFill>
                <a:srgbClr val="376092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协议特性升级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0RTT建连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安全传输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多路复用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传输层优化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默认参数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重传机制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拥塞控制</a:t>
            </a:r>
          </a:p>
        </p:txBody>
      </p:sp>
      <p:grpSp>
        <p:nvGrpSpPr>
          <p:cNvPr id="111" name="组合 48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04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110" name="组合 50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105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106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109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107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8" name="1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</p:grpSp>
      <p:pic>
        <p:nvPicPr>
          <p:cNvPr id="112" name="图片 54" descr="图片 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1943" y="1340767"/>
            <a:ext cx="4024740" cy="281800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矩形: 圆角 3"/>
          <p:cNvSpPr/>
          <p:nvPr/>
        </p:nvSpPr>
        <p:spPr>
          <a:xfrm>
            <a:off x="5480077" y="2598982"/>
            <a:ext cx="4248473" cy="576065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17" name="箭头: 左弧形 31"/>
          <p:cNvGrpSpPr/>
          <p:nvPr/>
        </p:nvGrpSpPr>
        <p:grpSpPr>
          <a:xfrm>
            <a:off x="4687952" y="2887013"/>
            <a:ext cx="720117" cy="2532559"/>
            <a:chOff x="0" y="0"/>
            <a:chExt cx="720116" cy="2532557"/>
          </a:xfrm>
        </p:grpSpPr>
        <p:sp>
          <p:nvSpPr>
            <p:cNvPr id="114" name="形状"/>
            <p:cNvSpPr/>
            <p:nvPr/>
          </p:nvSpPr>
          <p:spPr>
            <a:xfrm>
              <a:off x="-1" y="0"/>
              <a:ext cx="720118" cy="253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1" y="9804"/>
                  </a:moveTo>
                  <a:cubicBezTo>
                    <a:pt x="1" y="14275"/>
                    <a:pt x="6407" y="18179"/>
                    <a:pt x="15576" y="19297"/>
                  </a:cubicBezTo>
                  <a:lnTo>
                    <a:pt x="15576" y="18529"/>
                  </a:lnTo>
                  <a:lnTo>
                    <a:pt x="20767" y="20376"/>
                  </a:lnTo>
                  <a:lnTo>
                    <a:pt x="15576" y="21600"/>
                  </a:lnTo>
                  <a:lnTo>
                    <a:pt x="15576" y="20832"/>
                  </a:lnTo>
                  <a:lnTo>
                    <a:pt x="15576" y="20832"/>
                  </a:lnTo>
                  <a:cubicBezTo>
                    <a:pt x="6407" y="19715"/>
                    <a:pt x="1" y="15810"/>
                    <a:pt x="1" y="11340"/>
                  </a:cubicBezTo>
                  <a:close/>
                  <a:moveTo>
                    <a:pt x="20767" y="1535"/>
                  </a:moveTo>
                  <a:cubicBezTo>
                    <a:pt x="9929" y="1535"/>
                    <a:pt x="914" y="5471"/>
                    <a:pt x="65" y="10572"/>
                  </a:cubicBezTo>
                  <a:lnTo>
                    <a:pt x="65" y="10572"/>
                  </a:lnTo>
                  <a:cubicBezTo>
                    <a:pt x="-833" y="5174"/>
                    <a:pt x="7708" y="454"/>
                    <a:pt x="19141" y="30"/>
                  </a:cubicBezTo>
                  <a:cubicBezTo>
                    <a:pt x="19682" y="10"/>
                    <a:pt x="20224" y="0"/>
                    <a:pt x="20767" y="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5" name="形状"/>
            <p:cNvSpPr/>
            <p:nvPr/>
          </p:nvSpPr>
          <p:spPr>
            <a:xfrm>
              <a:off x="-1" y="0"/>
              <a:ext cx="720118" cy="123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0767" y="3137"/>
                  </a:moveTo>
                  <a:cubicBezTo>
                    <a:pt x="9929" y="3137"/>
                    <a:pt x="914" y="11177"/>
                    <a:pt x="65" y="21600"/>
                  </a:cubicBezTo>
                  <a:lnTo>
                    <a:pt x="65" y="21600"/>
                  </a:lnTo>
                  <a:cubicBezTo>
                    <a:pt x="-833" y="10571"/>
                    <a:pt x="7708" y="928"/>
                    <a:pt x="19141" y="62"/>
                  </a:cubicBezTo>
                  <a:cubicBezTo>
                    <a:pt x="19682" y="21"/>
                    <a:pt x="20224" y="0"/>
                    <a:pt x="2076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16" name="线条"/>
            <p:cNvSpPr/>
            <p:nvPr/>
          </p:nvSpPr>
          <p:spPr>
            <a:xfrm>
              <a:off x="36" y="0"/>
              <a:ext cx="720081" cy="253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04"/>
                  </a:moveTo>
                  <a:cubicBezTo>
                    <a:pt x="0" y="14275"/>
                    <a:pt x="6663" y="18179"/>
                    <a:pt x="16200" y="19297"/>
                  </a:cubicBezTo>
                  <a:lnTo>
                    <a:pt x="16200" y="18529"/>
                  </a:lnTo>
                  <a:lnTo>
                    <a:pt x="21600" y="20376"/>
                  </a:lnTo>
                  <a:lnTo>
                    <a:pt x="16200" y="21600"/>
                  </a:lnTo>
                  <a:lnTo>
                    <a:pt x="16200" y="20832"/>
                  </a:lnTo>
                  <a:lnTo>
                    <a:pt x="16200" y="20832"/>
                  </a:lnTo>
                  <a:cubicBezTo>
                    <a:pt x="6663" y="19715"/>
                    <a:pt x="0" y="15810"/>
                    <a:pt x="0" y="11340"/>
                  </a:cubicBezTo>
                  <a:lnTo>
                    <a:pt x="0" y="9804"/>
                  </a:lnTo>
                  <a:cubicBezTo>
                    <a:pt x="0" y="4389"/>
                    <a:pt x="9671" y="0"/>
                    <a:pt x="21600" y="0"/>
                  </a:cubicBezTo>
                  <a:lnTo>
                    <a:pt x="21600" y="1535"/>
                  </a:lnTo>
                  <a:cubicBezTo>
                    <a:pt x="10327" y="1535"/>
                    <a:pt x="949" y="5471"/>
                    <a:pt x="66" y="1057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118" name="左大括号 57"/>
          <p:cNvSpPr/>
          <p:nvPr/>
        </p:nvSpPr>
        <p:spPr>
          <a:xfrm>
            <a:off x="5624093" y="4855062"/>
            <a:ext cx="288033" cy="984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64"/>
                  <a:pt x="10800" y="21073"/>
                </a:cubicBezTo>
                <a:lnTo>
                  <a:pt x="10800" y="11327"/>
                </a:lnTo>
                <a:cubicBezTo>
                  <a:pt x="10800" y="11036"/>
                  <a:pt x="5965" y="10800"/>
                  <a:pt x="0" y="10800"/>
                </a:cubicBezTo>
                <a:cubicBezTo>
                  <a:pt x="5965" y="10800"/>
                  <a:pt x="10800" y="10564"/>
                  <a:pt x="10800" y="10273"/>
                </a:cubicBezTo>
                <a:lnTo>
                  <a:pt x="10800" y="527"/>
                </a:lnTo>
                <a:cubicBezTo>
                  <a:pt x="10800" y="236"/>
                  <a:pt x="15635" y="0"/>
                  <a:pt x="21600" y="0"/>
                </a:cubicBezTo>
              </a:path>
            </a:pathLst>
          </a:cu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" name="文本框 58"/>
          <p:cNvSpPr txBox="1"/>
          <p:nvPr/>
        </p:nvSpPr>
        <p:spPr>
          <a:xfrm>
            <a:off x="6055905" y="4591372"/>
            <a:ext cx="302433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更合理的默认参数</a:t>
            </a:r>
          </a:p>
          <a:p>
            <a:pPr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完善重传机制</a:t>
            </a:r>
          </a:p>
          <a:p>
            <a:pPr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新一代拥塞控制算法BBR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 1"/>
          <p:cNvSpPr txBox="1"/>
          <p:nvPr/>
        </p:nvSpPr>
        <p:spPr>
          <a:xfrm>
            <a:off x="1450909" y="975159"/>
            <a:ext cx="199292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腾讯云CDN场景介绍</a:t>
            </a:r>
          </a:p>
        </p:txBody>
      </p:sp>
      <p:sp>
        <p:nvSpPr>
          <p:cNvPr id="124" name="标题 1"/>
          <p:cNvSpPr txBox="1"/>
          <p:nvPr/>
        </p:nvSpPr>
        <p:spPr>
          <a:xfrm>
            <a:off x="421926" y="1908260"/>
            <a:ext cx="2793755" cy="575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商用内容分发加速服务平台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客户群体丰富，需求指标众多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不同业务类型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不同服务质量诉求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网络环境复杂，质量参差不齐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全球分布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数以千计的运营商</a:t>
            </a:r>
          </a:p>
          <a:p>
            <a:pPr marL="285750" lvl="1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公网传输，网络资源常态竞争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公共资源竞争</a:t>
            </a: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竞品策略竞争</a:t>
            </a:r>
          </a:p>
          <a:p>
            <a:pPr marL="285750" lvl="1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TencentSans W7"/>
              <a:ea typeface="TencentSans W7"/>
              <a:cs typeface="TencentSans W7"/>
              <a:sym typeface="TencentSans W7"/>
            </a:endParaRPr>
          </a:p>
          <a:p>
            <a:pPr marL="742939" lvl="1" indent="-285750" defTabSz="914377">
              <a:lnSpc>
                <a:spcPct val="150000"/>
              </a:lnSpc>
              <a:buSzPct val="100000"/>
              <a:buChar char="■"/>
              <a:defRPr sz="14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TencentSans W7"/>
              <a:ea typeface="TencentSans W7"/>
              <a:cs typeface="TencentSans W7"/>
              <a:sym typeface="TencentSans W7"/>
            </a:endParaRP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endParaRPr>
              <a:latin typeface="TencentSans W7"/>
              <a:ea typeface="TencentSans W7"/>
              <a:cs typeface="TencentSans W7"/>
              <a:sym typeface="TencentSans W7"/>
            </a:endParaRPr>
          </a:p>
        </p:txBody>
      </p:sp>
      <p:grpSp>
        <p:nvGrpSpPr>
          <p:cNvPr id="132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25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131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126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127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130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128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9" name="2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</p:grpSp>
      </p:grpSp>
      <p:grpSp>
        <p:nvGrpSpPr>
          <p:cNvPr id="135" name="图片 33"/>
          <p:cNvGrpSpPr/>
          <p:nvPr/>
        </p:nvGrpSpPr>
        <p:grpSpPr>
          <a:xfrm>
            <a:off x="3745531" y="1064220"/>
            <a:ext cx="8039101" cy="5245101"/>
            <a:chOff x="0" y="0"/>
            <a:chExt cx="8039100" cy="5245100"/>
          </a:xfrm>
        </p:grpSpPr>
        <p:sp>
          <p:nvSpPr>
            <p:cNvPr id="133" name="矩形"/>
            <p:cNvSpPr/>
            <p:nvPr/>
          </p:nvSpPr>
          <p:spPr>
            <a:xfrm>
              <a:off x="0" y="0"/>
              <a:ext cx="8039100" cy="52451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4" name="image11.tif" descr="image11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39100" cy="524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6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背景介绍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 1"/>
          <p:cNvSpPr txBox="1"/>
          <p:nvPr/>
        </p:nvSpPr>
        <p:spPr>
          <a:xfrm>
            <a:off x="1450909" y="1132338"/>
            <a:ext cx="23408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常见传输协议特点</a:t>
            </a:r>
          </a:p>
        </p:txBody>
      </p:sp>
      <p:sp>
        <p:nvSpPr>
          <p:cNvPr id="141" name="标题 1"/>
          <p:cNvSpPr txBox="1"/>
          <p:nvPr/>
        </p:nvSpPr>
        <p:spPr>
          <a:xfrm>
            <a:off x="421926" y="1908261"/>
            <a:ext cx="2793755" cy="335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914377">
              <a:lnSpc>
                <a:spcPct val="3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抽象描述网络，降低使用者对网络的理解门槛</a:t>
            </a:r>
          </a:p>
          <a:p>
            <a:pPr marL="285750" indent="-285750" defTabSz="914377">
              <a:lnSpc>
                <a:spcPct val="3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TencentSans W7"/>
                <a:ea typeface="TencentSans W7"/>
                <a:cs typeface="TencentSans W7"/>
                <a:sym typeface="TencentSans W7"/>
              </a:rPr>
              <a:t>目标场景明确，效果倾向性强</a:t>
            </a:r>
          </a:p>
          <a:p>
            <a:pPr marL="285750" indent="-285750" defTabSz="914377">
              <a:lnSpc>
                <a:spcPct val="3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注重友好性，设计比较保守</a:t>
            </a:r>
            <a:endParaRPr>
              <a:solidFill>
                <a:srgbClr val="376092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149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42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148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143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144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147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145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46" name="3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3</a:t>
                  </a:r>
                </a:p>
              </p:txBody>
            </p:sp>
          </p:grpSp>
        </p:grpSp>
      </p:grpSp>
      <p:grpSp>
        <p:nvGrpSpPr>
          <p:cNvPr id="152" name="图片 32"/>
          <p:cNvGrpSpPr/>
          <p:nvPr/>
        </p:nvGrpSpPr>
        <p:grpSpPr>
          <a:xfrm>
            <a:off x="4655839" y="1908261"/>
            <a:ext cx="6883401" cy="2705101"/>
            <a:chOff x="0" y="0"/>
            <a:chExt cx="6883400" cy="2705100"/>
          </a:xfrm>
        </p:grpSpPr>
        <p:sp>
          <p:nvSpPr>
            <p:cNvPr id="150" name="矩形"/>
            <p:cNvSpPr/>
            <p:nvPr/>
          </p:nvSpPr>
          <p:spPr>
            <a:xfrm>
              <a:off x="0" y="0"/>
              <a:ext cx="6883400" cy="27051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1" name="image12.tif" descr="image12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83400" cy="270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背景介绍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落地应用问题</a:t>
            </a:r>
          </a:p>
        </p:txBody>
      </p:sp>
      <p:sp>
        <p:nvSpPr>
          <p:cNvPr id="158" name="标题 1"/>
          <p:cNvSpPr txBox="1"/>
          <p:nvPr/>
        </p:nvSpPr>
        <p:spPr>
          <a:xfrm>
            <a:off x="407367" y="1952435"/>
            <a:ext cx="3036466" cy="284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业务和传输指标脱节，难以针对性优化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场景复杂度高，通用设计难以保证效果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商业属性要求效果存在一定壁垒</a:t>
            </a:r>
            <a:endParaRPr>
              <a:solidFill>
                <a:srgbClr val="376092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166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59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165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160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161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164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162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63" name="4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4</a:t>
                  </a:r>
                </a:p>
              </p:txBody>
            </p:sp>
          </p:grpSp>
        </p:grpSp>
      </p:grpSp>
      <p:pic>
        <p:nvPicPr>
          <p:cNvPr id="167" name="图片 36" descr="图片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0418" y="3739303"/>
            <a:ext cx="4038132" cy="242623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本框 37"/>
          <p:cNvSpPr txBox="1"/>
          <p:nvPr/>
        </p:nvSpPr>
        <p:spPr>
          <a:xfrm>
            <a:off x="5961946" y="6321955"/>
            <a:ext cx="3242286" cy="35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微软雅黑"/>
                <a:ea typeface="微软雅黑"/>
                <a:cs typeface="微软雅黑"/>
                <a:sym typeface="微软雅黑"/>
                <a:hlinkClick r:id="rId4"/>
              </a:defRPr>
            </a:lvl1pPr>
          </a:lstStyle>
          <a:p>
            <a:pPr>
              <a:defRPr u="none">
                <a:solidFill>
                  <a:schemeClr val="accent3">
                    <a:lumOff val="44000"/>
                  </a:schemeClr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腾讯浏览服务给出的一份测试数据</a:t>
            </a:r>
          </a:p>
        </p:txBody>
      </p:sp>
      <p:grpSp>
        <p:nvGrpSpPr>
          <p:cNvPr id="171" name="图片 50"/>
          <p:cNvGrpSpPr/>
          <p:nvPr/>
        </p:nvGrpSpPr>
        <p:grpSpPr>
          <a:xfrm>
            <a:off x="4439815" y="1257300"/>
            <a:ext cx="3657601" cy="2171700"/>
            <a:chOff x="0" y="0"/>
            <a:chExt cx="3657600" cy="2171700"/>
          </a:xfrm>
        </p:grpSpPr>
        <p:sp>
          <p:nvSpPr>
            <p:cNvPr id="169" name="矩形"/>
            <p:cNvSpPr/>
            <p:nvPr/>
          </p:nvSpPr>
          <p:spPr>
            <a:xfrm>
              <a:off x="0" y="0"/>
              <a:ext cx="3657600" cy="21717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0" name="image14.pdf" descr="image14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57600" cy="217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图片 51"/>
          <p:cNvGrpSpPr/>
          <p:nvPr/>
        </p:nvGrpSpPr>
        <p:grpSpPr>
          <a:xfrm>
            <a:off x="8190531" y="1270000"/>
            <a:ext cx="3594101" cy="2159000"/>
            <a:chOff x="0" y="0"/>
            <a:chExt cx="3594100" cy="2159000"/>
          </a:xfrm>
        </p:grpSpPr>
        <p:sp>
          <p:nvSpPr>
            <p:cNvPr id="172" name="矩形"/>
            <p:cNvSpPr/>
            <p:nvPr/>
          </p:nvSpPr>
          <p:spPr>
            <a:xfrm>
              <a:off x="0" y="0"/>
              <a:ext cx="3594100" cy="21590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3" name="image15.pdf" descr="image15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5941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5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存在的问题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标题 1"/>
          <p:cNvSpPr txBox="1"/>
          <p:nvPr/>
        </p:nvSpPr>
        <p:spPr>
          <a:xfrm>
            <a:off x="1450909" y="1152959"/>
            <a:ext cx="19929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 b="1">
                <a:solidFill>
                  <a:srgbClr val="00E8FF"/>
                </a:solidFill>
                <a:latin typeface="TencentSans W7"/>
                <a:ea typeface="TencentSans W7"/>
                <a:cs typeface="TencentSans W7"/>
                <a:sym typeface="TencentSans W7"/>
              </a:defRPr>
            </a:lvl1pPr>
          </a:lstStyle>
          <a:p>
            <a:r>
              <a:t>实时评价体系</a:t>
            </a:r>
          </a:p>
        </p:txBody>
      </p:sp>
      <p:sp>
        <p:nvSpPr>
          <p:cNvPr id="180" name="标题 1"/>
          <p:cNvSpPr txBox="1"/>
          <p:nvPr/>
        </p:nvSpPr>
        <p:spPr>
          <a:xfrm>
            <a:off x="263352" y="1908260"/>
            <a:ext cx="3024338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lnSpc>
                <a:spcPct val="200000"/>
              </a:lnSpc>
              <a:defRPr sz="1400">
                <a:solidFill>
                  <a:schemeClr val="accent3">
                    <a:lumOff val="44000"/>
                  </a:schemeClr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建立传输层实时评价体系，为针对性优化提供数据支撑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理解业务行为，在传输层精确细化统计</a:t>
            </a:r>
          </a:p>
          <a:p>
            <a:pPr marL="285750" indent="-285750" defTabSz="914377">
              <a:lnSpc>
                <a:spcPct val="200000"/>
              </a:lnSpc>
              <a:buSzPct val="100000"/>
              <a:buChar char="◆"/>
              <a:defRPr sz="1400">
                <a:solidFill>
                  <a:schemeClr val="accent3">
                    <a:lumOff val="44000"/>
                  </a:schemeClr>
                </a:solidFill>
                <a:latin typeface="TencentSans W7"/>
                <a:ea typeface="TencentSans W7"/>
                <a:cs typeface="TencentSans W7"/>
                <a:sym typeface="TencentSans W7"/>
              </a:defRPr>
            </a:pPr>
            <a:r>
              <a:t>网络动态变化，历史问题大概率无法准确复现</a:t>
            </a:r>
          </a:p>
        </p:txBody>
      </p:sp>
      <p:grpSp>
        <p:nvGrpSpPr>
          <p:cNvPr id="188" name="组合 3"/>
          <p:cNvGrpSpPr/>
          <p:nvPr/>
        </p:nvGrpSpPr>
        <p:grpSpPr>
          <a:xfrm>
            <a:off x="102485" y="846824"/>
            <a:ext cx="1274434" cy="1105611"/>
            <a:chOff x="0" y="0"/>
            <a:chExt cx="1274432" cy="1105610"/>
          </a:xfrm>
        </p:grpSpPr>
        <p:sp>
          <p:nvSpPr>
            <p:cNvPr id="181" name="îśḻíḍê"/>
            <p:cNvSpPr/>
            <p:nvPr/>
          </p:nvSpPr>
          <p:spPr>
            <a:xfrm flipH="1">
              <a:off x="693706" y="0"/>
              <a:ext cx="580726" cy="11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2" y="0"/>
                  </a:moveTo>
                  <a:lnTo>
                    <a:pt x="0" y="10594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80808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chemeClr val="accent3">
                      <a:lumOff val="44000"/>
                    </a:schemeClr>
                  </a:solidFill>
                  <a:latin typeface="TencentSans W7"/>
                  <a:ea typeface="TencentSans W7"/>
                  <a:cs typeface="TencentSans W7"/>
                  <a:sym typeface="TencentSans W7"/>
                </a:defRPr>
              </a:pPr>
              <a:endParaRPr/>
            </a:p>
          </p:txBody>
        </p:sp>
        <p:grpSp>
          <p:nvGrpSpPr>
            <p:cNvPr id="187" name="组合 5"/>
            <p:cNvGrpSpPr/>
            <p:nvPr/>
          </p:nvGrpSpPr>
          <p:grpSpPr>
            <a:xfrm>
              <a:off x="-1" y="154300"/>
              <a:ext cx="999661" cy="775475"/>
              <a:chOff x="0" y="0"/>
              <a:chExt cx="999659" cy="775473"/>
            </a:xfrm>
          </p:grpSpPr>
          <p:sp>
            <p:nvSpPr>
              <p:cNvPr id="182" name="ïŝ1iḑe"/>
              <p:cNvSpPr/>
              <p:nvPr/>
            </p:nvSpPr>
            <p:spPr>
              <a:xfrm>
                <a:off x="0" y="2906"/>
                <a:ext cx="734548" cy="39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2" y="21469"/>
                    </a:moveTo>
                    <a:cubicBezTo>
                      <a:pt x="13768" y="21404"/>
                      <a:pt x="13768" y="21404"/>
                      <a:pt x="13557" y="21338"/>
                    </a:cubicBezTo>
                    <a:cubicBezTo>
                      <a:pt x="13522" y="21404"/>
                      <a:pt x="13522" y="21404"/>
                      <a:pt x="13522" y="21469"/>
                    </a:cubicBezTo>
                    <a:moveTo>
                      <a:pt x="3477" y="12109"/>
                    </a:moveTo>
                    <a:cubicBezTo>
                      <a:pt x="2283" y="15251"/>
                      <a:pt x="1159" y="18196"/>
                      <a:pt x="0" y="21404"/>
                    </a:cubicBezTo>
                    <a:cubicBezTo>
                      <a:pt x="2072" y="21404"/>
                      <a:pt x="4109" y="21535"/>
                      <a:pt x="6181" y="21600"/>
                    </a:cubicBezTo>
                    <a:cubicBezTo>
                      <a:pt x="7130" y="21600"/>
                      <a:pt x="8675" y="21535"/>
                      <a:pt x="10115" y="21469"/>
                    </a:cubicBezTo>
                    <a:cubicBezTo>
                      <a:pt x="11660" y="21404"/>
                      <a:pt x="13065" y="21338"/>
                      <a:pt x="13557" y="21338"/>
                    </a:cubicBezTo>
                    <a:cubicBezTo>
                      <a:pt x="14751" y="18262"/>
                      <a:pt x="15805" y="15382"/>
                      <a:pt x="16999" y="12240"/>
                    </a:cubicBezTo>
                    <a:cubicBezTo>
                      <a:pt x="18544" y="8247"/>
                      <a:pt x="20055" y="4124"/>
                      <a:pt x="21600" y="65"/>
                    </a:cubicBezTo>
                    <a:cubicBezTo>
                      <a:pt x="19177" y="65"/>
                      <a:pt x="16753" y="65"/>
                      <a:pt x="14365" y="65"/>
                    </a:cubicBezTo>
                    <a:cubicBezTo>
                      <a:pt x="12222" y="0"/>
                      <a:pt x="10115" y="0"/>
                      <a:pt x="8008" y="0"/>
                    </a:cubicBezTo>
                    <a:cubicBezTo>
                      <a:pt x="6498" y="4058"/>
                      <a:pt x="4987" y="8051"/>
                      <a:pt x="3477" y="12109"/>
                    </a:cubicBezTo>
                  </a:path>
                </a:pathLst>
              </a:custGeom>
              <a:solidFill>
                <a:srgbClr val="25406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sp>
            <p:nvSpPr>
              <p:cNvPr id="183" name="iṩľíḑê"/>
              <p:cNvSpPr/>
              <p:nvPr/>
            </p:nvSpPr>
            <p:spPr>
              <a:xfrm>
                <a:off x="0" y="384543"/>
                <a:ext cx="737448" cy="390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7" y="65"/>
                    </a:moveTo>
                    <a:cubicBezTo>
                      <a:pt x="8122" y="65"/>
                      <a:pt x="6967" y="0"/>
                      <a:pt x="6196" y="0"/>
                    </a:cubicBezTo>
                    <a:cubicBezTo>
                      <a:pt x="4131" y="65"/>
                      <a:pt x="2065" y="65"/>
                      <a:pt x="0" y="131"/>
                    </a:cubicBezTo>
                    <a:cubicBezTo>
                      <a:pt x="1155" y="3273"/>
                      <a:pt x="2346" y="6415"/>
                      <a:pt x="3501" y="9556"/>
                    </a:cubicBezTo>
                    <a:cubicBezTo>
                      <a:pt x="5006" y="13549"/>
                      <a:pt x="6547" y="17607"/>
                      <a:pt x="8052" y="21600"/>
                    </a:cubicBezTo>
                    <a:cubicBezTo>
                      <a:pt x="10152" y="21600"/>
                      <a:pt x="12253" y="21535"/>
                      <a:pt x="14353" y="21535"/>
                    </a:cubicBezTo>
                    <a:cubicBezTo>
                      <a:pt x="21600" y="21469"/>
                      <a:pt x="21600" y="21469"/>
                      <a:pt x="21600" y="21469"/>
                    </a:cubicBezTo>
                    <a:cubicBezTo>
                      <a:pt x="20025" y="17411"/>
                      <a:pt x="18589" y="13353"/>
                      <a:pt x="17049" y="9360"/>
                    </a:cubicBezTo>
                    <a:cubicBezTo>
                      <a:pt x="15824" y="6218"/>
                      <a:pt x="14703" y="3142"/>
                      <a:pt x="13513" y="0"/>
                    </a:cubicBezTo>
                    <a:cubicBezTo>
                      <a:pt x="12953" y="65"/>
                      <a:pt x="11098" y="65"/>
                      <a:pt x="9277" y="65"/>
                    </a:cubicBezTo>
                    <a:moveTo>
                      <a:pt x="4061" y="9229"/>
                    </a:moveTo>
                    <a:cubicBezTo>
                      <a:pt x="4236" y="9229"/>
                      <a:pt x="4271" y="9164"/>
                      <a:pt x="3991" y="9098"/>
                    </a:cubicBezTo>
                    <a:cubicBezTo>
                      <a:pt x="4026" y="9164"/>
                      <a:pt x="4026" y="9164"/>
                      <a:pt x="4061" y="9229"/>
                    </a:cubicBezTo>
                  </a:path>
                </a:pathLst>
              </a:custGeom>
              <a:solidFill>
                <a:srgbClr val="376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>
                    <a:solidFill>
                      <a:schemeClr val="accent3">
                        <a:lumOff val="44000"/>
                      </a:schemeClr>
                    </a:solidFill>
                    <a:latin typeface="TencentSans W7"/>
                    <a:ea typeface="TencentSans W7"/>
                    <a:cs typeface="TencentSans W7"/>
                    <a:sym typeface="TencentSans W7"/>
                  </a:defRPr>
                </a:pPr>
                <a:endParaRPr/>
              </a:p>
            </p:txBody>
          </p:sp>
          <p:grpSp>
            <p:nvGrpSpPr>
              <p:cNvPr id="186" name="iSľîḓè"/>
              <p:cNvGrpSpPr/>
              <p:nvPr/>
            </p:nvGrpSpPr>
            <p:grpSpPr>
              <a:xfrm>
                <a:off x="455513" y="-1"/>
                <a:ext cx="544147" cy="769088"/>
                <a:chOff x="0" y="0"/>
                <a:chExt cx="544145" cy="769086"/>
              </a:xfrm>
            </p:grpSpPr>
            <p:sp>
              <p:nvSpPr>
                <p:cNvPr id="184" name="形状"/>
                <p:cNvSpPr/>
                <p:nvPr/>
              </p:nvSpPr>
              <p:spPr>
                <a:xfrm>
                  <a:off x="0" y="0"/>
                  <a:ext cx="544146" cy="769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34" y="0"/>
                      </a:moveTo>
                      <a:lnTo>
                        <a:pt x="21600" y="10990"/>
                      </a:lnTo>
                      <a:lnTo>
                        <a:pt x="10819" y="21600"/>
                      </a:lnTo>
                      <a:lnTo>
                        <a:pt x="0" y="10854"/>
                      </a:lnTo>
                      <a:lnTo>
                        <a:pt x="109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85" name="5"/>
                <p:cNvSpPr txBox="1"/>
                <p:nvPr/>
              </p:nvSpPr>
              <p:spPr>
                <a:xfrm>
                  <a:off x="-1" y="-1"/>
                  <a:ext cx="544147" cy="769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normAutofit/>
                </a:bodyPr>
                <a:lstStyle>
                  <a:lvl1pPr algn="ctr">
                    <a:defRPr sz="3600" b="1">
                      <a:solidFill>
                        <a:schemeClr val="accent3">
                          <a:lumOff val="44000"/>
                        </a:schemeClr>
                      </a:solidFill>
                      <a:latin typeface="TencentSans W7"/>
                      <a:ea typeface="TencentSans W7"/>
                      <a:cs typeface="TencentSans W7"/>
                      <a:sym typeface="TencentSans W7"/>
                    </a:defRPr>
                  </a:lvl1pPr>
                </a:lstStyle>
                <a:p>
                  <a:r>
                    <a:t>5</a:t>
                  </a:r>
                </a:p>
              </p:txBody>
            </p:sp>
          </p:grpSp>
        </p:grpSp>
      </p:grpSp>
      <p:sp>
        <p:nvSpPr>
          <p:cNvPr id="189" name="箭头: 右 16"/>
          <p:cNvSpPr/>
          <p:nvPr/>
        </p:nvSpPr>
        <p:spPr>
          <a:xfrm rot="8296716">
            <a:off x="6034225" y="3872748"/>
            <a:ext cx="313142" cy="199908"/>
          </a:xfrm>
          <a:prstGeom prst="rightArrow">
            <a:avLst>
              <a:gd name="adj1" fmla="val 50000"/>
              <a:gd name="adj2" fmla="val 50000"/>
            </a:avLst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192" name="图片 31"/>
          <p:cNvGrpSpPr/>
          <p:nvPr/>
        </p:nvGrpSpPr>
        <p:grpSpPr>
          <a:xfrm>
            <a:off x="4470865" y="1202114"/>
            <a:ext cx="6502401" cy="4318001"/>
            <a:chOff x="0" y="0"/>
            <a:chExt cx="6502400" cy="4318000"/>
          </a:xfrm>
        </p:grpSpPr>
        <p:sp>
          <p:nvSpPr>
            <p:cNvPr id="190" name="矩形"/>
            <p:cNvSpPr/>
            <p:nvPr/>
          </p:nvSpPr>
          <p:spPr>
            <a:xfrm>
              <a:off x="0" y="0"/>
              <a:ext cx="6502400" cy="43180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91" name="image16.pdf" descr="image16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02400" cy="431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标题 5"/>
          <p:cNvSpPr txBox="1"/>
          <p:nvPr/>
        </p:nvSpPr>
        <p:spPr>
          <a:xfrm>
            <a:off x="7104112" y="183387"/>
            <a:ext cx="334477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 defTabSz="824864">
              <a:defRPr sz="3200" b="1">
                <a:solidFill>
                  <a:srgbClr val="3D8BFB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Microsoft YaHei Bold"/>
                <a:ea typeface="Microsoft YaHei Bold"/>
                <a:cs typeface="Microsoft YaHei Bold"/>
                <a:sym typeface="Microsoft YaHei Bold"/>
              </a:rPr>
              <a:t>优化策略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_Office 主题​​_4">
  <a:themeElements>
    <a:clrScheme name="2_Office 主题​​_4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2_Office 主题​​_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主题​​_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Office 主题​​_4">
  <a:themeElements>
    <a:clrScheme name="2_Office 主题​​_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2_Office 主题​​_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主题​​_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宽屏</PresentationFormat>
  <Paragraphs>89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Helvetica Neue Light</vt:lpstr>
      <vt:lpstr>Microsoft YaHei Bold</vt:lpstr>
      <vt:lpstr>Microsoft YaHei Regular</vt:lpstr>
      <vt:lpstr>TencentSans W7</vt:lpstr>
      <vt:lpstr>Microsoft YaHei</vt:lpstr>
      <vt:lpstr>Microsoft YaHei</vt:lpstr>
      <vt:lpstr>Arial</vt:lpstr>
      <vt:lpstr>Calibri</vt:lpstr>
      <vt:lpstr>Verdana</vt:lpstr>
      <vt:lpstr>2_Office 主题​​_4</vt:lpstr>
      <vt:lpstr>PowerPoint 演示文稿</vt:lpstr>
      <vt:lpstr>PowerPoint 演示文稿</vt:lpstr>
      <vt:lpstr>PowerPoint 演示文稿</vt:lpstr>
      <vt:lpstr>内容大纲</vt:lpstr>
      <vt:lpstr>背景介绍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T150606</cp:lastModifiedBy>
  <cp:revision>1</cp:revision>
  <dcterms:modified xsi:type="dcterms:W3CDTF">2020-08-17T02:24:24Z</dcterms:modified>
</cp:coreProperties>
</file>